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8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49"/>
  </p:normalViewPr>
  <p:slideViewPr>
    <p:cSldViewPr snapToGrid="0">
      <p:cViewPr varScale="1">
        <p:scale>
          <a:sx n="83" d="100"/>
          <a:sy n="83" d="100"/>
        </p:scale>
        <p:origin x="1600" y="5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53F5A9-1347-844B-9358-B1D7AF6B14DB}" type="datetimeFigureOut">
              <a:rPr lang="en-US" smtClean="0"/>
              <a:t>7/3/25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E0C506-A59A-8E4E-8438-B2DD72D542B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95590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2" name="Google Shape;732;p32:notes"/>
          <p:cNvSpPr txBox="1">
            <a:spLocks noGrp="1"/>
          </p:cNvSpPr>
          <p:nvPr>
            <p:ph type="body" idx="1"/>
          </p:nvPr>
        </p:nvSpPr>
        <p:spPr>
          <a:xfrm>
            <a:off x="702865" y="4476046"/>
            <a:ext cx="5604671" cy="36583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8200" tIns="194050" rIns="388200" bIns="194050" anchor="t" anchorCtr="0">
            <a:noAutofit/>
          </a:bodyPr>
          <a:lstStyle/>
          <a:p>
            <a: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dirty="0"/>
          </a:p>
        </p:txBody>
      </p:sp>
      <p:sp>
        <p:nvSpPr>
          <p:cNvPr id="733" name="Google Shape;733;p32:notes"/>
          <p:cNvSpPr>
            <a:spLocks noGrp="1" noRot="1" noChangeAspect="1"/>
          </p:cNvSpPr>
          <p:nvPr>
            <p:ph type="sldImg" idx="2"/>
          </p:nvPr>
        </p:nvSpPr>
        <p:spPr>
          <a:xfrm>
            <a:off x="712788" y="1162050"/>
            <a:ext cx="5584825" cy="31416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0C1248-2A8E-8161-E0E9-4F46B5A9A0E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CAD0C8A-3703-9929-B065-A92312A4097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768CEC-4D2A-359E-0102-D677D8E353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28411-1F66-DC43-A0DE-3F3F9A6D0286}" type="datetimeFigureOut">
              <a:rPr lang="en-US" smtClean="0"/>
              <a:t>7/3/25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92C6D9-AC74-4173-D0E8-DCC94D47B1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0A2C4A-7ED9-372C-772B-C93F2AEC34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56CBB-2DE5-9A42-9766-6324493227F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25599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3585CD-B5D9-C281-5B38-B7DCFE31E7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AAAAE54-52FF-64AE-1036-22955880607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75AEAC-C62E-9614-83CF-AB963C6CDB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28411-1F66-DC43-A0DE-3F3F9A6D0286}" type="datetimeFigureOut">
              <a:rPr lang="en-US" smtClean="0"/>
              <a:t>7/3/25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13BBE8-4D67-3006-3E06-5177064466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695A1A-B5E5-B459-AEBE-645AC6C5DD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56CBB-2DE5-9A42-9766-6324493227F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87810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9E5AA49-D0B9-B479-7028-F73E4990457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6FAF434-2276-0585-28B9-F6B6F71CAFC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21890F-6267-285F-88D9-4B0B86B575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28411-1F66-DC43-A0DE-3F3F9A6D0286}" type="datetimeFigureOut">
              <a:rPr lang="en-US" smtClean="0"/>
              <a:t>7/3/25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07380F-1358-067B-EE20-8416D6748B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7009BD-3BED-85BF-9CE7-45D7647003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56CBB-2DE5-9A42-9766-6324493227F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70866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1_Title and Content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4"/>
          <p:cNvSpPr txBox="1">
            <a:spLocks noGrp="1"/>
          </p:cNvSpPr>
          <p:nvPr>
            <p:ph type="title"/>
          </p:nvPr>
        </p:nvSpPr>
        <p:spPr>
          <a:xfrm>
            <a:off x="838588" y="1872670"/>
            <a:ext cx="4429125" cy="5001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250" b="1" i="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body" idx="1"/>
          </p:nvPr>
        </p:nvSpPr>
        <p:spPr>
          <a:xfrm>
            <a:off x="2305320" y="1814668"/>
            <a:ext cx="7581350" cy="1923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50" b="0" i="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marL="914400" lvl="1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4"/>
          <p:cNvSpPr txBox="1">
            <a:spLocks noGrp="1"/>
          </p:cNvSpPr>
          <p:nvPr>
            <p:ph type="ftr" idx="11"/>
          </p:nvPr>
        </p:nvSpPr>
        <p:spPr>
          <a:xfrm>
            <a:off x="4145280" y="6377940"/>
            <a:ext cx="3901440" cy="13849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28" name="Google Shape;28;p4"/>
          <p:cNvSpPr txBox="1">
            <a:spLocks noGrp="1"/>
          </p:cNvSpPr>
          <p:nvPr>
            <p:ph type="dt" idx="10"/>
          </p:nvPr>
        </p:nvSpPr>
        <p:spPr>
          <a:xfrm>
            <a:off x="609600" y="6377940"/>
            <a:ext cx="2804160" cy="27699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29" name="Google Shape;29;p4"/>
          <p:cNvSpPr txBox="1">
            <a:spLocks noGrp="1"/>
          </p:cNvSpPr>
          <p:nvPr>
            <p:ph type="sldNum" idx="12"/>
          </p:nvPr>
        </p:nvSpPr>
        <p:spPr>
          <a:xfrm>
            <a:off x="9296400" y="6553200"/>
            <a:ext cx="2804160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4202851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106DE9-E800-19FB-4052-1FD9AD2B1C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88CBB5-FE8D-142D-0B13-7AF25D70DC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FAE264-4ADD-962B-F799-FFA909F30B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28411-1F66-DC43-A0DE-3F3F9A6D0286}" type="datetimeFigureOut">
              <a:rPr lang="en-US" smtClean="0"/>
              <a:t>7/3/25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15E6E7-F0B8-9A34-7859-09554E6C65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02FB9E-DC2D-69A7-E2FE-DA48DD13D3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56CBB-2DE5-9A42-9766-6324493227F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19673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72198F-329E-B772-0BA5-9136C80E8C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39684C-B270-6592-F884-B2A0AA9ABA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38A692-0CE5-8437-D84A-1FF2450F58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28411-1F66-DC43-A0DE-3F3F9A6D0286}" type="datetimeFigureOut">
              <a:rPr lang="en-US" smtClean="0"/>
              <a:t>7/3/25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2ADCA2-848A-B8CB-C021-73D207F73E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B69D82-123C-BDEB-0E6C-8382FC50CC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56CBB-2DE5-9A42-9766-6324493227F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13659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46BDC9-1C7D-CC2D-4909-938E5B70A2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104CD1-E1DA-9FFA-5319-C076083BCC1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708274D-9DC6-5E29-3C09-27AEA3EA58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D2AE4E8-D063-819E-7189-DD554AF93B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28411-1F66-DC43-A0DE-3F3F9A6D0286}" type="datetimeFigureOut">
              <a:rPr lang="en-US" smtClean="0"/>
              <a:t>7/3/25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50C7314-9A7B-F370-D7DA-90F3132B84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D934CB3-E500-CEDC-FA7F-3E57D5F450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56CBB-2DE5-9A42-9766-6324493227F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45611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19544C-4EF7-B813-C7C3-662FCBB340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0476C67-893F-F47A-6647-BD41CAD4D8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D8B1C5C-958D-5809-6489-91C2DBE115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95FD749-CA8D-FDF3-D930-FD520168F5D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6EE25BD-27D8-D749-2F7D-798BA70B94D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67DCE77-22B3-7B65-0C73-C1BEE752DE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28411-1F66-DC43-A0DE-3F3F9A6D0286}" type="datetimeFigureOut">
              <a:rPr lang="en-US" smtClean="0"/>
              <a:t>7/3/25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937A6A5-A2B3-51C2-A502-67A51E3035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A50A473-E8CA-B75C-B042-BC0781777E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56CBB-2DE5-9A42-9766-6324493227F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82224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DE86B0-B6BA-3305-52C9-AD4B048C1F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36590A3-792A-9A7D-8B45-4855FC18B8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28411-1F66-DC43-A0DE-3F3F9A6D0286}" type="datetimeFigureOut">
              <a:rPr lang="en-US" smtClean="0"/>
              <a:t>7/3/25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FA5AEB3-1096-9878-C8E2-930790C588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1081F19-1E3A-2917-8607-819423CC5F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56CBB-2DE5-9A42-9766-6324493227F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66766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FF4F85C-372F-FF22-3160-685BB18F13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28411-1F66-DC43-A0DE-3F3F9A6D0286}" type="datetimeFigureOut">
              <a:rPr lang="en-US" smtClean="0"/>
              <a:t>7/3/25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0FD1091-D246-32D0-4C4F-FEFC5E9B5D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2FB499-C53A-4FE9-9C55-4DF0ED36EA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56CBB-2DE5-9A42-9766-6324493227F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13089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AA01B2-BA2D-E1E5-2810-362CA6F9CF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788F8C-3250-544B-F1D8-4EEB837310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BE79295-AD72-CFE7-7F68-CD943E19211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003218E-B20C-1958-3F10-06BFEF37B7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28411-1F66-DC43-A0DE-3F3F9A6D0286}" type="datetimeFigureOut">
              <a:rPr lang="en-US" smtClean="0"/>
              <a:t>7/3/25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2EBA4D4-7E50-3F3B-609D-57AC60F812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FD1B5CF-770C-AEDF-8A1C-4C092329A0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56CBB-2DE5-9A42-9766-6324493227F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03786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0FBA6F-70CE-2AB6-3ED5-1F94EA1F78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AC89D1E-96F1-A857-B2BC-196EDA3C5B4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C0776F8-D8F8-3D55-9DAE-7961C02629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71C586B-C135-1419-FC42-0A33FB74A7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28411-1F66-DC43-A0DE-3F3F9A6D0286}" type="datetimeFigureOut">
              <a:rPr lang="en-US" smtClean="0"/>
              <a:t>7/3/25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08E6CB4-C442-E2DA-1B20-4D82E758D9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040F71E-E266-C818-EF78-D622873D55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56CBB-2DE5-9A42-9766-6324493227F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41986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EDF7E22-C20C-2BDB-37DA-94FE4E92D1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97A73C2-2603-4B2D-547A-E036A0593D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8C9611-5B08-9303-6E1A-C4D2D357D51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FF28411-1F66-DC43-A0DE-3F3F9A6D0286}" type="datetimeFigureOut">
              <a:rPr lang="en-US" smtClean="0"/>
              <a:t>7/3/25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671551-30C8-7310-CC3F-A52A156EE9D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E9F605-35A4-E9ED-EF88-8064C1A3E55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C356CBB-2DE5-9A42-9766-6324493227F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96420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5" name="Google Shape;735;p39"/>
          <p:cNvSpPr txBox="1"/>
          <p:nvPr/>
        </p:nvSpPr>
        <p:spPr>
          <a:xfrm>
            <a:off x="1095962" y="1214534"/>
            <a:ext cx="9738360" cy="38455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60325" rIns="0" bIns="0" anchor="t" anchorCtr="0">
            <a:spAutoFit/>
          </a:bodyPr>
          <a:lstStyle/>
          <a:p>
            <a:pPr marR="0" lvl="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E18F0A"/>
              </a:buClr>
              <a:buSzPts val="1680"/>
            </a:pPr>
            <a:endParaRPr lang="en-US" sz="1500" dirty="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800100" marR="0" lvl="0" indent="-392113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E18F0A"/>
              </a:buClr>
              <a:buSzPts val="1680"/>
              <a:buFont typeface="Noto Sans Symbols"/>
              <a:buChar char="▪"/>
            </a:pPr>
            <a:r>
              <a:rPr lang="en-US" sz="1500" b="0" i="0" u="none" strike="noStrike" cap="none" dirty="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Serve as Integration Lead of </a:t>
            </a:r>
            <a:r>
              <a:rPr lang="en-US" sz="1500" dirty="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their</a:t>
            </a:r>
            <a:r>
              <a:rPr lang="en-US" sz="1500" b="0" i="0" u="none" strike="noStrike" cap="none" dirty="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 function (time commitment will vary by the size and complexity of the integration)</a:t>
            </a:r>
            <a:endParaRPr sz="15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800100" marR="0" lvl="0" indent="-392113" algn="l" rtl="0">
              <a:lnSpc>
                <a:spcPct val="107000"/>
              </a:lnSpc>
              <a:spcBef>
                <a:spcPts val="800"/>
              </a:spcBef>
              <a:spcAft>
                <a:spcPts val="0"/>
              </a:spcAft>
              <a:buClr>
                <a:srgbClr val="E18F0A"/>
              </a:buClr>
              <a:buSzPts val="1680"/>
              <a:buFont typeface="Noto Sans Symbols"/>
              <a:buChar char="▪"/>
            </a:pPr>
            <a:r>
              <a:rPr lang="en-US" sz="1500" b="0" i="0" u="none" strike="noStrike" cap="none" dirty="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Develop, track, and report functional work plan progress and issues to the IMO</a:t>
            </a:r>
            <a:endParaRPr sz="15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800100" marR="0" lvl="0" indent="-392113" algn="l" rtl="0">
              <a:lnSpc>
                <a:spcPct val="107000"/>
              </a:lnSpc>
              <a:spcBef>
                <a:spcPts val="800"/>
              </a:spcBef>
              <a:spcAft>
                <a:spcPts val="0"/>
              </a:spcAft>
              <a:buClr>
                <a:srgbClr val="E18F0A"/>
              </a:buClr>
              <a:buSzPts val="1680"/>
              <a:buFont typeface="Noto Sans Symbols"/>
              <a:buChar char="▪"/>
            </a:pPr>
            <a:r>
              <a:rPr lang="en-US" sz="1500" b="0" i="0" u="none" strike="noStrike" cap="none" dirty="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Ensure completion and adherence to the scope identified in the Integration Project Charter</a:t>
            </a:r>
            <a:endParaRPr sz="15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800100" marR="0" lvl="0" indent="-392113" algn="l" rtl="0">
              <a:lnSpc>
                <a:spcPct val="107000"/>
              </a:lnSpc>
              <a:spcBef>
                <a:spcPts val="800"/>
              </a:spcBef>
              <a:spcAft>
                <a:spcPts val="0"/>
              </a:spcAft>
              <a:buClr>
                <a:srgbClr val="E18F0A"/>
              </a:buClr>
              <a:buSzPts val="1680"/>
              <a:buFont typeface="Noto Sans Symbols"/>
              <a:buChar char="▪"/>
            </a:pPr>
            <a:r>
              <a:rPr lang="en-US" sz="1500" b="0" i="0" u="none" strike="noStrike" cap="none" dirty="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Plan and coordinate overall activities for a specific function</a:t>
            </a:r>
            <a:endParaRPr sz="15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800100" marR="0" lvl="0" indent="-392113" algn="l" rtl="0">
              <a:lnSpc>
                <a:spcPct val="107000"/>
              </a:lnSpc>
              <a:spcBef>
                <a:spcPts val="800"/>
              </a:spcBef>
              <a:spcAft>
                <a:spcPts val="0"/>
              </a:spcAft>
              <a:buClr>
                <a:srgbClr val="E18F0A"/>
              </a:buClr>
              <a:buSzPts val="1680"/>
              <a:buFont typeface="Noto Sans Symbols"/>
              <a:buChar char="▪"/>
            </a:pPr>
            <a:r>
              <a:rPr lang="en-US" sz="1500" b="0" i="0" u="none" strike="noStrike" cap="none" dirty="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Participate in integration planning process, and use IMO tools for tracking and communicating information regarding integration activities</a:t>
            </a:r>
            <a:endParaRPr sz="15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800100" marR="0" lvl="0" indent="-392113" algn="l" rtl="0">
              <a:lnSpc>
                <a:spcPct val="107000"/>
              </a:lnSpc>
              <a:spcBef>
                <a:spcPts val="800"/>
              </a:spcBef>
              <a:spcAft>
                <a:spcPts val="0"/>
              </a:spcAft>
              <a:buClr>
                <a:srgbClr val="E18F0A"/>
              </a:buClr>
              <a:buSzPts val="1680"/>
              <a:buFont typeface="Noto Sans Symbols"/>
              <a:buChar char="▪"/>
            </a:pPr>
            <a:r>
              <a:rPr lang="en-US" sz="1500" b="0" i="0" u="none" strike="noStrike" cap="none" dirty="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Is point of contact for the IMO as well as its peer functions and the acquired company</a:t>
            </a:r>
            <a:endParaRPr sz="15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800100" marR="0" lvl="0" indent="-392113" algn="l" rtl="0">
              <a:lnSpc>
                <a:spcPct val="107000"/>
              </a:lnSpc>
              <a:spcBef>
                <a:spcPts val="800"/>
              </a:spcBef>
              <a:spcAft>
                <a:spcPts val="0"/>
              </a:spcAft>
              <a:buClr>
                <a:srgbClr val="E18F0A"/>
              </a:buClr>
              <a:buSzPts val="1680"/>
              <a:buFont typeface="Noto Sans Symbols"/>
              <a:buChar char="▪"/>
            </a:pPr>
            <a:r>
              <a:rPr lang="en-US" sz="1500" b="0" i="0" u="none" strike="noStrike" cap="none" dirty="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Escalates integration-related issues within their function</a:t>
            </a:r>
            <a:endParaRPr sz="15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800100" marR="0" lvl="0" indent="-392113" algn="l" rtl="0">
              <a:lnSpc>
                <a:spcPct val="107000"/>
              </a:lnSpc>
              <a:spcBef>
                <a:spcPts val="800"/>
              </a:spcBef>
              <a:spcAft>
                <a:spcPts val="0"/>
              </a:spcAft>
              <a:buClr>
                <a:srgbClr val="E18F0A"/>
              </a:buClr>
              <a:buSzPts val="1680"/>
              <a:buFont typeface="Noto Sans Symbols"/>
              <a:buChar char="▪"/>
            </a:pPr>
            <a:r>
              <a:rPr lang="en-US" sz="1500" b="0" i="0" u="none" strike="noStrike" cap="none" dirty="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Ensures consistency between intra-function status reporting and integration reporting</a:t>
            </a:r>
            <a:endParaRPr sz="15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800100" marR="0" lvl="0" indent="-392113" algn="l" rtl="0">
              <a:lnSpc>
                <a:spcPct val="107000"/>
              </a:lnSpc>
              <a:spcBef>
                <a:spcPts val="800"/>
              </a:spcBef>
              <a:spcAft>
                <a:spcPts val="0"/>
              </a:spcAft>
              <a:buClr>
                <a:srgbClr val="E18F0A"/>
              </a:buClr>
              <a:buSzPts val="1680"/>
              <a:buFont typeface="Noto Sans Symbols"/>
              <a:buChar char="▪"/>
            </a:pPr>
            <a:r>
              <a:rPr lang="en-US" sz="1500" b="0" i="0" u="none" strike="noStrike" cap="none" dirty="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Supports project, synergy, and communication planning and execution</a:t>
            </a:r>
            <a:endParaRPr sz="15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36" name="Google Shape;736;p39"/>
          <p:cNvSpPr/>
          <p:nvPr/>
        </p:nvSpPr>
        <p:spPr>
          <a:xfrm>
            <a:off x="0" y="5352195"/>
            <a:ext cx="12192000" cy="999612"/>
          </a:xfrm>
          <a:custGeom>
            <a:avLst/>
            <a:gdLst/>
            <a:ahLst/>
            <a:cxnLst/>
            <a:rect l="l" t="t" r="r" b="b"/>
            <a:pathLst>
              <a:path w="2438400" h="258444" extrusionOk="0">
                <a:moveTo>
                  <a:pt x="2438400" y="0"/>
                </a:moveTo>
                <a:lnTo>
                  <a:pt x="0" y="0"/>
                </a:lnTo>
                <a:lnTo>
                  <a:pt x="0" y="258406"/>
                </a:lnTo>
                <a:lnTo>
                  <a:pt x="2438400" y="258406"/>
                </a:lnTo>
                <a:lnTo>
                  <a:pt x="2438400" y="0"/>
                </a:lnTo>
                <a:close/>
              </a:path>
            </a:pathLst>
          </a:custGeom>
          <a:solidFill>
            <a:srgbClr val="0070C0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5000"/>
              <a:buFont typeface="Arial"/>
              <a:buNone/>
            </a:pPr>
            <a:endParaRPr sz="450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37" name="Google Shape;737;p39"/>
          <p:cNvSpPr txBox="1"/>
          <p:nvPr/>
        </p:nvSpPr>
        <p:spPr>
          <a:xfrm>
            <a:off x="1109662" y="5443459"/>
            <a:ext cx="9972675" cy="8170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60325" rIns="0" bIns="0" anchor="t" anchorCtr="0">
            <a:spAutoFit/>
          </a:bodyPr>
          <a:lstStyle/>
          <a:p>
            <a:pPr marL="63500" marR="25400" lvl="0" indent="0" algn="ctr" rtl="0">
              <a:lnSpc>
                <a:spcPct val="1167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400" b="1" i="0" u="none" strike="noStrike" cap="none" dirty="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The Functional Integration / Workstream Team Leader is a focal point for accomplishing all </a:t>
            </a:r>
            <a:br>
              <a:rPr lang="en-US" sz="1400" b="1" i="0" u="none" strike="noStrike" cap="none" dirty="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</a:br>
            <a:r>
              <a:rPr lang="en-US" sz="1400" b="1" i="0" u="none" strike="noStrike" cap="none" dirty="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functional work, including development of integration work plans, issue management, </a:t>
            </a:r>
            <a:br>
              <a:rPr lang="en-US" sz="1400" b="1" i="0" u="none" strike="noStrike" cap="none" dirty="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</a:br>
            <a:r>
              <a:rPr lang="en-US" sz="1400" b="1" i="0" u="none" strike="noStrike" cap="none" dirty="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documentation, and integration closing activities.</a:t>
            </a:r>
            <a:endParaRPr sz="1400" b="0" i="0" u="none" strike="noStrike" cap="none" dirty="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pic>
        <p:nvPicPr>
          <p:cNvPr id="738" name="Google Shape;738;p3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7341" y="6364375"/>
            <a:ext cx="604123" cy="412817"/>
          </a:xfrm>
          <a:prstGeom prst="rect">
            <a:avLst/>
          </a:prstGeom>
          <a:noFill/>
          <a:ln>
            <a:noFill/>
          </a:ln>
        </p:spPr>
      </p:pic>
      <p:sp>
        <p:nvSpPr>
          <p:cNvPr id="739" name="Google Shape;739;p39"/>
          <p:cNvSpPr txBox="1">
            <a:spLocks noGrp="1"/>
          </p:cNvSpPr>
          <p:nvPr>
            <p:ph type="sldNum" idx="12"/>
          </p:nvPr>
        </p:nvSpPr>
        <p:spPr>
          <a:xfrm>
            <a:off x="9296400" y="6553200"/>
            <a:ext cx="2804160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1</a:t>
            </a:fld>
            <a:endParaRPr dirty="0"/>
          </a:p>
        </p:txBody>
      </p:sp>
      <p:sp>
        <p:nvSpPr>
          <p:cNvPr id="741" name="Google Shape;741;p39"/>
          <p:cNvSpPr txBox="1"/>
          <p:nvPr/>
        </p:nvSpPr>
        <p:spPr>
          <a:xfrm>
            <a:off x="373126" y="336099"/>
            <a:ext cx="11542354" cy="4406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9625" rIns="0" bIns="0" anchor="ctr" anchorCtr="0">
            <a:spAutoFit/>
          </a:bodyPr>
          <a:lstStyle/>
          <a:p>
            <a:pPr marL="7702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lang="en-US" sz="2800" b="1" i="0" u="none" strike="noStrike" cap="none" dirty="0">
                <a:solidFill>
                  <a:srgbClr val="000000"/>
                </a:solidFill>
                <a:latin typeface="Montserrat Black"/>
                <a:ea typeface="Montserrat Black"/>
                <a:cs typeface="Montserrat Black"/>
                <a:sym typeface="Montserrat Black"/>
              </a:rPr>
              <a:t>Responsibilities of  Functional Integration Team Leaders</a:t>
            </a:r>
            <a:endParaRPr sz="2800" b="1" i="0" u="none" strike="noStrike" cap="none" dirty="0">
              <a:solidFill>
                <a:schemeClr val="dk1"/>
              </a:solidFill>
              <a:latin typeface="Montserrat Black"/>
              <a:ea typeface="Montserrat Black"/>
              <a:cs typeface="Montserrat Black"/>
              <a:sym typeface="Montserrat Black"/>
            </a:endParaRPr>
          </a:p>
        </p:txBody>
      </p:sp>
      <p:sp>
        <p:nvSpPr>
          <p:cNvPr id="742" name="Google Shape;742;p39"/>
          <p:cNvSpPr/>
          <p:nvPr/>
        </p:nvSpPr>
        <p:spPr>
          <a:xfrm>
            <a:off x="373126" y="922412"/>
            <a:ext cx="3016250" cy="0"/>
          </a:xfrm>
          <a:custGeom>
            <a:avLst/>
            <a:gdLst/>
            <a:ahLst/>
            <a:cxnLst/>
            <a:rect l="l" t="t" r="r" b="b"/>
            <a:pathLst>
              <a:path w="603250" h="120000" extrusionOk="0">
                <a:moveTo>
                  <a:pt x="602627" y="0"/>
                </a:moveTo>
                <a:lnTo>
                  <a:pt x="0" y="0"/>
                </a:lnTo>
              </a:path>
            </a:pathLst>
          </a:custGeom>
          <a:noFill/>
          <a:ln w="53975" cap="flat" cmpd="sng">
            <a:solidFill>
              <a:srgbClr val="E18F0A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5000"/>
              <a:buFont typeface="Arial"/>
              <a:buNone/>
            </a:pPr>
            <a:endParaRPr sz="450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" name="Picture 1" descr="A logo with blue and orange squares&#10;&#10;AI-generated content may be incorrect.">
            <a:extLst>
              <a:ext uri="{FF2B5EF4-FFF2-40B4-BE49-F238E27FC236}">
                <a16:creationId xmlns:a16="http://schemas.microsoft.com/office/drawing/2014/main" id="{C30B9BE0-813B-9429-B9CA-80860E18E89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415564" y="33616"/>
            <a:ext cx="1684996" cy="302483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278</TotalTime>
  <Words>161</Words>
  <Application>Microsoft Macintosh PowerPoint</Application>
  <PresentationFormat>Widescreen</PresentationFormat>
  <Paragraphs>13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Aptos</vt:lpstr>
      <vt:lpstr>Aptos Display</vt:lpstr>
      <vt:lpstr>Arial</vt:lpstr>
      <vt:lpstr>Calibri</vt:lpstr>
      <vt:lpstr>Montserrat</vt:lpstr>
      <vt:lpstr>Montserrat Black</vt:lpstr>
      <vt:lpstr>Noto Sans Symbols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JOE ABERGER</dc:creator>
  <cp:lastModifiedBy>JOE ABERGER</cp:lastModifiedBy>
  <cp:revision>4</cp:revision>
  <dcterms:created xsi:type="dcterms:W3CDTF">2025-06-11T03:36:30Z</dcterms:created>
  <dcterms:modified xsi:type="dcterms:W3CDTF">2025-07-03T16:15:43Z</dcterms:modified>
</cp:coreProperties>
</file>